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8" r:id="rId3"/>
    <p:sldId id="261" r:id="rId4"/>
    <p:sldId id="259" r:id="rId5"/>
    <p:sldId id="260" r:id="rId6"/>
    <p:sldId id="266" r:id="rId7"/>
    <p:sldId id="267" r:id="rId8"/>
    <p:sldId id="264" r:id="rId9"/>
    <p:sldId id="262" r:id="rId10"/>
    <p:sldId id="263" r:id="rId11"/>
    <p:sldId id="265" r:id="rId12"/>
    <p:sldId id="270" r:id="rId13"/>
    <p:sldId id="272" r:id="rId14"/>
    <p:sldId id="271" r:id="rId15"/>
    <p:sldId id="268" r:id="rId16"/>
    <p:sldId id="269" r:id="rId17"/>
    <p:sldId id="273" r:id="rId18"/>
    <p:sldId id="25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10/7/2021</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57706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10/7/2021</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049497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10/7/2021</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418262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10/7/2021</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23942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10/7/2021</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72475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10/7/2021</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27580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10/7/2021</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73632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10/7/2021</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338687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10/7/2021</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63687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10/7/2021</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1386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10/7/2021</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064482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10/7/2021</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6460194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owardsdatascience.com/the-kernel-trick-c98cdbcaeb3f" TargetMode="External"/><Relationship Id="rId2" Type="http://schemas.openxmlformats.org/officeDocument/2006/relationships/hyperlink" Target="https://towardsdatascience.com/svm-and-kernel-svm-fed02bef1200#tuni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cikit-learn.org/stable/modules/svm.html" TargetMode="External"/><Relationship Id="rId2" Type="http://schemas.openxmlformats.org/officeDocument/2006/relationships/hyperlink" Target="https://www.tutorialspoint.com/machine_learning_with_python/machine_learning_with_python_classification_algorithms_support_vector_machine.htm" TargetMode="External"/><Relationship Id="rId1" Type="http://schemas.openxmlformats.org/officeDocument/2006/relationships/slideLayout" Target="../slideLayouts/slideLayout2.xml"/><Relationship Id="rId4" Type="http://schemas.openxmlformats.org/officeDocument/2006/relationships/hyperlink" Target="https://www.datacamp.com/community/tutorials/svm-classification-scikit-learn-pyth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03171-0BA0-4AF0-AF05-04AFA1A4A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flag&#10;&#10;Description automatically generated with low confidence">
            <a:extLst>
              <a:ext uri="{FF2B5EF4-FFF2-40B4-BE49-F238E27FC236}">
                <a16:creationId xmlns:a16="http://schemas.microsoft.com/office/drawing/2014/main" id="{0611D31F-5D84-4290-A7F6-9BBD8F11B219}"/>
              </a:ext>
            </a:extLst>
          </p:cNvPr>
          <p:cNvPicPr>
            <a:picLocks noChangeAspect="1"/>
          </p:cNvPicPr>
          <p:nvPr/>
        </p:nvPicPr>
        <p:blipFill rotWithShape="1">
          <a:blip r:embed="rId2"/>
          <a:srcRect l="27465" r="26180" b="-1"/>
          <a:stretch/>
        </p:blipFill>
        <p:spPr>
          <a:xfrm>
            <a:off x="20" y="10"/>
            <a:ext cx="4762480" cy="6857989"/>
          </a:xfrm>
          <a:prstGeom prst="rect">
            <a:avLst/>
          </a:prstGeom>
        </p:spPr>
      </p:pic>
      <p:sp>
        <p:nvSpPr>
          <p:cNvPr id="11" name="Rectangle 10">
            <a:extLst>
              <a:ext uri="{FF2B5EF4-FFF2-40B4-BE49-F238E27FC236}">
                <a16:creationId xmlns:a16="http://schemas.microsoft.com/office/drawing/2014/main" id="{E128B901-D4EA-4C4D-A150-23D2A6DEC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9459" y="1"/>
            <a:ext cx="7482541"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60B08A-B322-4C79-AB6D-7E4246352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685800"/>
            <a:ext cx="6099101" cy="5486400"/>
          </a:xfrm>
          <a:prstGeom prst="rect">
            <a:avLst/>
          </a:prstGeom>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0BF147-1371-453A-A7E7-6F8AA048DA8E}"/>
              </a:ext>
            </a:extLst>
          </p:cNvPr>
          <p:cNvSpPr>
            <a:spLocks noGrp="1"/>
          </p:cNvSpPr>
          <p:nvPr>
            <p:ph type="ctrTitle"/>
          </p:nvPr>
        </p:nvSpPr>
        <p:spPr>
          <a:xfrm>
            <a:off x="6096000" y="1371599"/>
            <a:ext cx="4762500" cy="2360429"/>
          </a:xfrm>
        </p:spPr>
        <p:txBody>
          <a:bodyPr>
            <a:normAutofit/>
          </a:bodyPr>
          <a:lstStyle/>
          <a:p>
            <a:r>
              <a:rPr lang="en-CA" dirty="0"/>
              <a:t>SUPPORT VECTOR MACHINE</a:t>
            </a:r>
            <a:br>
              <a:rPr lang="en-CA" dirty="0"/>
            </a:br>
            <a:endParaRPr lang="en-CA" dirty="0"/>
          </a:p>
        </p:txBody>
      </p:sp>
      <p:sp>
        <p:nvSpPr>
          <p:cNvPr id="3" name="Subtitle 2">
            <a:extLst>
              <a:ext uri="{FF2B5EF4-FFF2-40B4-BE49-F238E27FC236}">
                <a16:creationId xmlns:a16="http://schemas.microsoft.com/office/drawing/2014/main" id="{6BE39155-27A7-49FF-9F8C-4AEE5456A03F}"/>
              </a:ext>
            </a:extLst>
          </p:cNvPr>
          <p:cNvSpPr>
            <a:spLocks noGrp="1"/>
          </p:cNvSpPr>
          <p:nvPr>
            <p:ph type="subTitle" idx="1"/>
          </p:nvPr>
        </p:nvSpPr>
        <p:spPr>
          <a:xfrm>
            <a:off x="6096000" y="4114800"/>
            <a:ext cx="4762500" cy="1371601"/>
          </a:xfrm>
        </p:spPr>
        <p:txBody>
          <a:bodyPr>
            <a:normAutofit/>
          </a:bodyPr>
          <a:lstStyle/>
          <a:p>
            <a:endParaRPr lang="en-CA"/>
          </a:p>
        </p:txBody>
      </p:sp>
    </p:spTree>
    <p:extLst>
      <p:ext uri="{BB962C8B-B14F-4D97-AF65-F5344CB8AC3E}">
        <p14:creationId xmlns:p14="http://schemas.microsoft.com/office/powerpoint/2010/main" val="3397095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F8CA0-DBF3-4E76-B165-7A880386D610}"/>
              </a:ext>
            </a:extLst>
          </p:cNvPr>
          <p:cNvSpPr>
            <a:spLocks noGrp="1"/>
          </p:cNvSpPr>
          <p:nvPr>
            <p:ph type="title"/>
          </p:nvPr>
        </p:nvSpPr>
        <p:spPr/>
        <p:txBody>
          <a:bodyPr/>
          <a:lstStyle/>
          <a:p>
            <a:r>
              <a:rPr lang="en-CA" dirty="0"/>
              <a:t>Different examples</a:t>
            </a:r>
            <a:br>
              <a:rPr lang="en-CA" dirty="0"/>
            </a:br>
            <a:endParaRPr lang="en-CA" dirty="0"/>
          </a:p>
        </p:txBody>
      </p:sp>
      <p:sp>
        <p:nvSpPr>
          <p:cNvPr id="3" name="Content Placeholder 2">
            <a:extLst>
              <a:ext uri="{FF2B5EF4-FFF2-40B4-BE49-F238E27FC236}">
                <a16:creationId xmlns:a16="http://schemas.microsoft.com/office/drawing/2014/main" id="{104B2E25-617A-4550-A4B5-11B5F40C0A30}"/>
              </a:ext>
            </a:extLst>
          </p:cNvPr>
          <p:cNvSpPr>
            <a:spLocks noGrp="1"/>
          </p:cNvSpPr>
          <p:nvPr>
            <p:ph idx="1"/>
          </p:nvPr>
        </p:nvSpPr>
        <p:spPr/>
        <p:txBody>
          <a:bodyPr/>
          <a:lstStyle/>
          <a:p>
            <a:endParaRPr lang="en-CA"/>
          </a:p>
        </p:txBody>
      </p:sp>
      <p:pic>
        <p:nvPicPr>
          <p:cNvPr id="5122" name="Picture 2" descr="Classifying Malignant or Benignant Breast Cancer using SVM | by Gabriel  Mayers | Analytics Vidhya | Medium">
            <a:extLst>
              <a:ext uri="{FF2B5EF4-FFF2-40B4-BE49-F238E27FC236}">
                <a16:creationId xmlns:a16="http://schemas.microsoft.com/office/drawing/2014/main" id="{90577AA0-FEDB-41F9-A023-6E42C86B8C2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7309" y="1785063"/>
            <a:ext cx="5715000" cy="44291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upport Vector Machine (SVM) Tutorial | by Abhishek Ghose | Cube Dev">
            <a:extLst>
              <a:ext uri="{FF2B5EF4-FFF2-40B4-BE49-F238E27FC236}">
                <a16:creationId xmlns:a16="http://schemas.microsoft.com/office/drawing/2014/main" id="{47734064-0B29-41F7-868C-A8E15F85DF7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07494" y="1660849"/>
            <a:ext cx="5210078" cy="4329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472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364BC-09A0-4E4E-95B5-3036BE41F17D}"/>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F468D707-E48F-423D-B750-56ADD8AA8EA1}"/>
              </a:ext>
            </a:extLst>
          </p:cNvPr>
          <p:cNvSpPr>
            <a:spLocks noGrp="1"/>
          </p:cNvSpPr>
          <p:nvPr>
            <p:ph idx="1"/>
          </p:nvPr>
        </p:nvSpPr>
        <p:spPr/>
        <p:txBody>
          <a:bodyPr/>
          <a:lstStyle/>
          <a:p>
            <a:endParaRPr lang="en-CA"/>
          </a:p>
        </p:txBody>
      </p:sp>
      <p:pic>
        <p:nvPicPr>
          <p:cNvPr id="6146" name="Picture 2">
            <a:extLst>
              <a:ext uri="{FF2B5EF4-FFF2-40B4-BE49-F238E27FC236}">
                <a16:creationId xmlns:a16="http://schemas.microsoft.com/office/drawing/2014/main" id="{FA7D3E2E-0333-4F91-9441-00951FB3A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59" y="2706564"/>
            <a:ext cx="7477125"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703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A104-A333-4809-8BCA-5429E1383796}"/>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0BFA877-F240-4A7E-B71E-D0AF7F7CEF95}"/>
              </a:ext>
            </a:extLst>
          </p:cNvPr>
          <p:cNvSpPr>
            <a:spLocks noGrp="1"/>
          </p:cNvSpPr>
          <p:nvPr>
            <p:ph idx="1"/>
          </p:nvPr>
        </p:nvSpPr>
        <p:spPr/>
        <p:txBody>
          <a:bodyPr/>
          <a:lstStyle/>
          <a:p>
            <a:r>
              <a:rPr lang="en-US" b="0" i="0" dirty="0">
                <a:solidFill>
                  <a:srgbClr val="273239"/>
                </a:solidFill>
                <a:effectLst/>
                <a:latin typeface="urw-din"/>
              </a:rPr>
              <a:t>A </a:t>
            </a:r>
            <a:r>
              <a:rPr lang="en-US" b="1" i="0" dirty="0">
                <a:solidFill>
                  <a:srgbClr val="273239"/>
                </a:solidFill>
                <a:effectLst/>
                <a:latin typeface="urw-din"/>
              </a:rPr>
              <a:t>kernel</a:t>
            </a:r>
            <a:r>
              <a:rPr lang="en-US" b="0" i="0" dirty="0">
                <a:solidFill>
                  <a:srgbClr val="273239"/>
                </a:solidFill>
                <a:effectLst/>
                <a:latin typeface="urw-din"/>
              </a:rPr>
              <a:t> is nothing a measure of similarity between data points.</a:t>
            </a:r>
          </a:p>
          <a:p>
            <a:r>
              <a:rPr lang="en-US" b="0" i="0" dirty="0">
                <a:solidFill>
                  <a:srgbClr val="273239"/>
                </a:solidFill>
                <a:effectLst/>
                <a:latin typeface="urw-din"/>
              </a:rPr>
              <a:t> The </a:t>
            </a:r>
            <a:r>
              <a:rPr lang="en-US" b="1" i="0" dirty="0">
                <a:solidFill>
                  <a:srgbClr val="273239"/>
                </a:solidFill>
                <a:effectLst/>
                <a:latin typeface="urw-din"/>
              </a:rPr>
              <a:t>kernel function</a:t>
            </a:r>
            <a:r>
              <a:rPr lang="en-US" b="0" i="0" dirty="0">
                <a:solidFill>
                  <a:srgbClr val="273239"/>
                </a:solidFill>
                <a:effectLst/>
                <a:latin typeface="urw-din"/>
              </a:rPr>
              <a:t> in a kernelized SVM tell you, that given two data points in the original feature space, what the similarity is between the points in the newly transformed feature space</a:t>
            </a:r>
            <a:endParaRPr lang="en-CA" dirty="0"/>
          </a:p>
        </p:txBody>
      </p:sp>
    </p:spTree>
    <p:extLst>
      <p:ext uri="{BB962C8B-B14F-4D97-AF65-F5344CB8AC3E}">
        <p14:creationId xmlns:p14="http://schemas.microsoft.com/office/powerpoint/2010/main" val="2890089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CB629-A2D2-4130-B5DF-FF8412620ECD}"/>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FA35FF48-CCEC-49D8-878B-FE3601BFBDE8}"/>
              </a:ext>
            </a:extLst>
          </p:cNvPr>
          <p:cNvSpPr>
            <a:spLocks noGrp="1"/>
          </p:cNvSpPr>
          <p:nvPr>
            <p:ph idx="1"/>
          </p:nvPr>
        </p:nvSpPr>
        <p:spPr/>
        <p:txBody>
          <a:bodyPr>
            <a:normAutofit fontScale="92500" lnSpcReduction="20000"/>
          </a:bodyPr>
          <a:lstStyle/>
          <a:p>
            <a:pPr algn="l" fontAlgn="base"/>
            <a:r>
              <a:rPr lang="en-US" b="0" i="0" dirty="0">
                <a:solidFill>
                  <a:srgbClr val="273239"/>
                </a:solidFill>
                <a:effectLst/>
                <a:latin typeface="urw-din"/>
              </a:rPr>
              <a:t>There are various kernel functions available, but two of are very popular :</a:t>
            </a:r>
          </a:p>
          <a:p>
            <a:pPr algn="just" fontAlgn="base">
              <a:buFont typeface="Arial" panose="020B0604020202020204" pitchFamily="34" charset="0"/>
              <a:buChar char="•"/>
            </a:pPr>
            <a:r>
              <a:rPr lang="en-US" b="1" i="0" dirty="0">
                <a:solidFill>
                  <a:srgbClr val="273239"/>
                </a:solidFill>
                <a:effectLst/>
                <a:latin typeface="urw-din"/>
              </a:rPr>
              <a:t>Radial Basis Function Kernel (RBF):</a:t>
            </a:r>
            <a:r>
              <a:rPr lang="en-US" b="0" i="0" dirty="0">
                <a:solidFill>
                  <a:srgbClr val="273239"/>
                </a:solidFill>
                <a:effectLst/>
                <a:latin typeface="urw-din"/>
              </a:rPr>
              <a:t> The similarity between two points in the transformed feature space is an exponentially decaying function of the distance between the vectors and the original input space. RBF is the default kernel used in SVM.</a:t>
            </a:r>
          </a:p>
          <a:p>
            <a:pPr algn="just" fontAlgn="base">
              <a:buFont typeface="Arial" panose="020B0604020202020204" pitchFamily="34" charset="0"/>
              <a:buChar char="•"/>
            </a:pPr>
            <a:r>
              <a:rPr lang="en-US" b="1" i="0" dirty="0">
                <a:solidFill>
                  <a:srgbClr val="273239"/>
                </a:solidFill>
                <a:effectLst/>
                <a:latin typeface="urw-din"/>
              </a:rPr>
              <a:t>Polynomial Kernel: </a:t>
            </a:r>
            <a:r>
              <a:rPr lang="en-US" b="0" i="0" dirty="0">
                <a:solidFill>
                  <a:srgbClr val="273239"/>
                </a:solidFill>
                <a:effectLst/>
                <a:latin typeface="urw-din"/>
              </a:rPr>
              <a:t>The Polynomial kernel takes an additional parameter, ‘degree’ that controls the model’s complexity and computational cost of the transformation</a:t>
            </a:r>
          </a:p>
          <a:p>
            <a:pPr algn="l" fontAlgn="base"/>
            <a:r>
              <a:rPr lang="en-US" b="0" i="0" dirty="0">
                <a:solidFill>
                  <a:srgbClr val="273239"/>
                </a:solidFill>
                <a:effectLst/>
                <a:latin typeface="urw-din"/>
              </a:rPr>
              <a:t>A very interesting fact is that SVM does not actually have to perform this actual transformation on the data points to the new high dimensional feature space. This is called the </a:t>
            </a:r>
            <a:r>
              <a:rPr lang="en-US" b="1" i="0" dirty="0">
                <a:solidFill>
                  <a:srgbClr val="273239"/>
                </a:solidFill>
                <a:effectLst/>
                <a:latin typeface="urw-din"/>
              </a:rPr>
              <a:t>kernel trick</a:t>
            </a:r>
            <a:r>
              <a:rPr lang="en-US" b="0" i="0" dirty="0">
                <a:solidFill>
                  <a:srgbClr val="273239"/>
                </a:solidFill>
                <a:effectLst/>
                <a:latin typeface="urw-din"/>
              </a:rPr>
              <a:t>. (Read this article</a:t>
            </a:r>
            <a:r>
              <a:rPr lang="en-US" b="0" i="0" dirty="0">
                <a:solidFill>
                  <a:srgbClr val="273239"/>
                </a:solidFill>
                <a:effectLst/>
                <a:latin typeface="urw-din"/>
                <a:sym typeface="Wingdings" panose="05000000000000000000" pitchFamily="2" charset="2"/>
              </a:rPr>
              <a:t> https://towardsdatascience.com/the-kernel-trick-c98cdbcaeb3f</a:t>
            </a:r>
            <a:r>
              <a:rPr lang="en-US" b="0" i="0" dirty="0">
                <a:solidFill>
                  <a:srgbClr val="273239"/>
                </a:solidFill>
                <a:effectLst/>
                <a:latin typeface="urw-din"/>
              </a:rPr>
              <a:t>)</a:t>
            </a:r>
          </a:p>
          <a:p>
            <a:pPr algn="l" fontAlgn="base"/>
            <a:endParaRPr lang="en-US" b="0" i="0" dirty="0">
              <a:solidFill>
                <a:srgbClr val="273239"/>
              </a:solidFill>
              <a:effectLst/>
              <a:latin typeface="urw-din"/>
            </a:endParaRPr>
          </a:p>
          <a:p>
            <a:endParaRPr lang="en-CA" dirty="0"/>
          </a:p>
        </p:txBody>
      </p:sp>
    </p:spTree>
    <p:extLst>
      <p:ext uri="{BB962C8B-B14F-4D97-AF65-F5344CB8AC3E}">
        <p14:creationId xmlns:p14="http://schemas.microsoft.com/office/powerpoint/2010/main" val="425714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39A90-BAF5-40BB-BDA3-D7C547F296B2}"/>
              </a:ext>
            </a:extLst>
          </p:cNvPr>
          <p:cNvSpPr>
            <a:spLocks noGrp="1"/>
          </p:cNvSpPr>
          <p:nvPr>
            <p:ph type="title"/>
          </p:nvPr>
        </p:nvSpPr>
        <p:spPr/>
        <p:txBody>
          <a:bodyPr/>
          <a:lstStyle/>
          <a:p>
            <a:r>
              <a:rPr lang="en-US" b="1" i="0" dirty="0">
                <a:solidFill>
                  <a:srgbClr val="273239"/>
                </a:solidFill>
                <a:effectLst/>
                <a:latin typeface="urw-din"/>
              </a:rPr>
              <a:t>Important Parameters in Kernelized SVC ( Support Vector Classifier)</a:t>
            </a:r>
            <a:endParaRPr lang="en-CA" dirty="0"/>
          </a:p>
        </p:txBody>
      </p:sp>
      <p:sp>
        <p:nvSpPr>
          <p:cNvPr id="3" name="Content Placeholder 2">
            <a:extLst>
              <a:ext uri="{FF2B5EF4-FFF2-40B4-BE49-F238E27FC236}">
                <a16:creationId xmlns:a16="http://schemas.microsoft.com/office/drawing/2014/main" id="{A7F9FC0C-F491-4158-9326-2AF08030BF4C}"/>
              </a:ext>
            </a:extLst>
          </p:cNvPr>
          <p:cNvSpPr>
            <a:spLocks noGrp="1"/>
          </p:cNvSpPr>
          <p:nvPr>
            <p:ph idx="1"/>
          </p:nvPr>
        </p:nvSpPr>
        <p:spPr/>
        <p:txBody>
          <a:bodyPr>
            <a:normAutofit fontScale="85000" lnSpcReduction="10000"/>
          </a:bodyPr>
          <a:lstStyle/>
          <a:p>
            <a:pPr algn="just" fontAlgn="base">
              <a:buFont typeface="+mj-lt"/>
              <a:buAutoNum type="arabicPeriod"/>
            </a:pPr>
            <a:r>
              <a:rPr lang="en-US" b="1" i="0" dirty="0">
                <a:solidFill>
                  <a:srgbClr val="273239"/>
                </a:solidFill>
                <a:effectLst/>
                <a:latin typeface="urw-din"/>
              </a:rPr>
              <a:t>The Kernel</a:t>
            </a:r>
            <a:r>
              <a:rPr lang="en-US" b="0" i="0" dirty="0">
                <a:solidFill>
                  <a:srgbClr val="273239"/>
                </a:solidFill>
                <a:effectLst/>
                <a:latin typeface="urw-din"/>
              </a:rPr>
              <a:t> : The kernel, is selected based on the type of data and also the type of transformation. By default, the kernel is Radial Basis Function Kernel (RBF).</a:t>
            </a:r>
          </a:p>
          <a:p>
            <a:pPr algn="just" fontAlgn="base">
              <a:buFont typeface="+mj-lt"/>
              <a:buAutoNum type="arabicPeriod"/>
            </a:pPr>
            <a:r>
              <a:rPr lang="en-US" b="1" i="0" dirty="0">
                <a:solidFill>
                  <a:srgbClr val="273239"/>
                </a:solidFill>
                <a:effectLst/>
                <a:latin typeface="urw-din"/>
              </a:rPr>
              <a:t>Gamma</a:t>
            </a:r>
            <a:r>
              <a:rPr lang="en-US" b="0" i="0" dirty="0">
                <a:solidFill>
                  <a:srgbClr val="273239"/>
                </a:solidFill>
                <a:effectLst/>
                <a:latin typeface="urw-din"/>
              </a:rPr>
              <a:t> : This parameter decides how far the influence of a single training example reaches during transformation, which in turn affects how tightly the decision boundaries end up surrounding points in the input space. If there is a small value of gamma, points farther apart are considered similar. So more points are grouped together and have smoother decision boundaries (may be less accurate). Larger values of gamma cause points to be closer together (may cause overfitting).</a:t>
            </a:r>
          </a:p>
          <a:p>
            <a:pPr algn="just" fontAlgn="base">
              <a:buFont typeface="+mj-lt"/>
              <a:buAutoNum type="arabicPeriod"/>
            </a:pPr>
            <a:r>
              <a:rPr lang="en-US" b="1" i="0" dirty="0">
                <a:solidFill>
                  <a:srgbClr val="273239"/>
                </a:solidFill>
                <a:effectLst/>
                <a:latin typeface="urw-din"/>
              </a:rPr>
              <a:t>The ‘C’ parameter </a:t>
            </a:r>
            <a:r>
              <a:rPr lang="en-US" b="0" i="0" dirty="0">
                <a:solidFill>
                  <a:srgbClr val="273239"/>
                </a:solidFill>
                <a:effectLst/>
                <a:latin typeface="urw-din"/>
              </a:rPr>
              <a:t>: This parameter controls the amount of regularization applied on the data. Large values of C mean low regularization which in turn causes the training data to fit very well (may cause overfitting). Lower values of C mean higher regularization which causes the model to be more tolerant of errors (may lead to lower accuracy).</a:t>
            </a:r>
          </a:p>
          <a:p>
            <a:endParaRPr lang="en-CA" dirty="0"/>
          </a:p>
        </p:txBody>
      </p:sp>
    </p:spTree>
    <p:extLst>
      <p:ext uri="{BB962C8B-B14F-4D97-AF65-F5344CB8AC3E}">
        <p14:creationId xmlns:p14="http://schemas.microsoft.com/office/powerpoint/2010/main" val="3754505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922F-7899-4E18-83E0-D00A4CD1554E}"/>
              </a:ext>
            </a:extLst>
          </p:cNvPr>
          <p:cNvSpPr>
            <a:spLocks noGrp="1"/>
          </p:cNvSpPr>
          <p:nvPr>
            <p:ph type="title"/>
          </p:nvPr>
        </p:nvSpPr>
        <p:spPr/>
        <p:txBody>
          <a:bodyPr>
            <a:normAutofit/>
          </a:bodyPr>
          <a:lstStyle/>
          <a:p>
            <a:r>
              <a:rPr lang="en-CA" b="1" i="0" dirty="0">
                <a:solidFill>
                  <a:schemeClr val="accent6">
                    <a:lumMod val="75000"/>
                  </a:schemeClr>
                </a:solidFill>
                <a:effectLst/>
                <a:latin typeface="Open Sans" panose="020B0606030504020204" pitchFamily="34" charset="0"/>
              </a:rPr>
              <a:t>Advantages of SVM</a:t>
            </a:r>
            <a:br>
              <a:rPr lang="en-CA" b="0" i="0" dirty="0">
                <a:solidFill>
                  <a:schemeClr val="accent6">
                    <a:lumMod val="75000"/>
                  </a:schemeClr>
                </a:solidFill>
                <a:effectLst/>
                <a:latin typeface="Open Sans" panose="020B0606030504020204" pitchFamily="34" charset="0"/>
              </a:rPr>
            </a:br>
            <a:endParaRPr lang="en-CA" dirty="0">
              <a:solidFill>
                <a:schemeClr val="accent6">
                  <a:lumMod val="75000"/>
                </a:schemeClr>
              </a:solidFill>
            </a:endParaRPr>
          </a:p>
        </p:txBody>
      </p:sp>
      <p:sp>
        <p:nvSpPr>
          <p:cNvPr id="3" name="Content Placeholder 2">
            <a:extLst>
              <a:ext uri="{FF2B5EF4-FFF2-40B4-BE49-F238E27FC236}">
                <a16:creationId xmlns:a16="http://schemas.microsoft.com/office/drawing/2014/main" id="{51F07F46-EBDB-4924-9C63-A06827B2DF03}"/>
              </a:ext>
            </a:extLst>
          </p:cNvPr>
          <p:cNvSpPr>
            <a:spLocks noGrp="1"/>
          </p:cNvSpPr>
          <p:nvPr>
            <p:ph idx="1"/>
          </p:nvPr>
        </p:nvSpPr>
        <p:spPr/>
        <p:txBody>
          <a:bodyPr/>
          <a:lstStyle/>
          <a:p>
            <a:pPr algn="just">
              <a:buFont typeface="Arial" panose="020B0604020202020204" pitchFamily="34" charset="0"/>
              <a:buChar char="•"/>
            </a:pPr>
            <a:r>
              <a:rPr lang="en-US" b="0" i="0" dirty="0">
                <a:solidFill>
                  <a:srgbClr val="4A4A4A"/>
                </a:solidFill>
                <a:effectLst/>
                <a:latin typeface="Open Sans" panose="020B0606030504020204" pitchFamily="34" charset="0"/>
              </a:rPr>
              <a:t>Effective in high dimensional spaces</a:t>
            </a:r>
          </a:p>
          <a:p>
            <a:pPr algn="just">
              <a:buFont typeface="Arial" panose="020B0604020202020204" pitchFamily="34" charset="0"/>
              <a:buChar char="•"/>
            </a:pPr>
            <a:r>
              <a:rPr lang="en-US" b="0" i="0" dirty="0">
                <a:solidFill>
                  <a:srgbClr val="4A4A4A"/>
                </a:solidFill>
                <a:effectLst/>
                <a:latin typeface="Open Sans" panose="020B0606030504020204" pitchFamily="34" charset="0"/>
              </a:rPr>
              <a:t>Still effective in cases where the number of dimensions is greater than the number of samples</a:t>
            </a:r>
          </a:p>
          <a:p>
            <a:pPr algn="just">
              <a:buFont typeface="Arial" panose="020B0604020202020204" pitchFamily="34" charset="0"/>
              <a:buChar char="•"/>
            </a:pPr>
            <a:r>
              <a:rPr lang="en-US" b="0" i="0" dirty="0">
                <a:solidFill>
                  <a:srgbClr val="4A4A4A"/>
                </a:solidFill>
                <a:effectLst/>
                <a:latin typeface="Open Sans" panose="020B0606030504020204" pitchFamily="34" charset="0"/>
              </a:rPr>
              <a:t>Uses a subset of training points in the decision function that makes it memory efficient</a:t>
            </a:r>
          </a:p>
          <a:p>
            <a:pPr algn="just">
              <a:buFont typeface="Arial" panose="020B0604020202020204" pitchFamily="34" charset="0"/>
              <a:buChar char="•"/>
            </a:pPr>
            <a:r>
              <a:rPr lang="en-US" b="0" i="0" dirty="0">
                <a:solidFill>
                  <a:srgbClr val="4A4A4A"/>
                </a:solidFill>
                <a:effectLst/>
                <a:latin typeface="Open Sans" panose="020B0606030504020204" pitchFamily="34" charset="0"/>
              </a:rPr>
              <a:t>Different kernel functions can be specified for the decision function that also makes it versatile</a:t>
            </a:r>
          </a:p>
          <a:p>
            <a:endParaRPr lang="en-CA" dirty="0"/>
          </a:p>
        </p:txBody>
      </p:sp>
    </p:spTree>
    <p:extLst>
      <p:ext uri="{BB962C8B-B14F-4D97-AF65-F5344CB8AC3E}">
        <p14:creationId xmlns:p14="http://schemas.microsoft.com/office/powerpoint/2010/main" val="557334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D1C44-EA06-4613-9041-309E5AD1AD5A}"/>
              </a:ext>
            </a:extLst>
          </p:cNvPr>
          <p:cNvSpPr>
            <a:spLocks noGrp="1"/>
          </p:cNvSpPr>
          <p:nvPr>
            <p:ph type="title"/>
          </p:nvPr>
        </p:nvSpPr>
        <p:spPr/>
        <p:txBody>
          <a:bodyPr/>
          <a:lstStyle/>
          <a:p>
            <a:r>
              <a:rPr lang="en-CA" i="0" dirty="0">
                <a:solidFill>
                  <a:schemeClr val="accent6">
                    <a:lumMod val="75000"/>
                  </a:schemeClr>
                </a:solidFill>
                <a:effectLst/>
                <a:latin typeface="Open Sans" panose="020B0606030504020204" pitchFamily="34" charset="0"/>
              </a:rPr>
              <a:t>Disadvantages of SVM</a:t>
            </a:r>
            <a:endParaRPr lang="en-CA" dirty="0">
              <a:solidFill>
                <a:schemeClr val="accent6">
                  <a:lumMod val="75000"/>
                </a:schemeClr>
              </a:solidFill>
            </a:endParaRPr>
          </a:p>
        </p:txBody>
      </p:sp>
      <p:sp>
        <p:nvSpPr>
          <p:cNvPr id="3" name="Content Placeholder 2">
            <a:extLst>
              <a:ext uri="{FF2B5EF4-FFF2-40B4-BE49-F238E27FC236}">
                <a16:creationId xmlns:a16="http://schemas.microsoft.com/office/drawing/2014/main" id="{6B7B0447-0F4D-4892-8EC7-21D74D227475}"/>
              </a:ext>
            </a:extLst>
          </p:cNvPr>
          <p:cNvSpPr>
            <a:spLocks noGrp="1"/>
          </p:cNvSpPr>
          <p:nvPr>
            <p:ph idx="1"/>
          </p:nvPr>
        </p:nvSpPr>
        <p:spPr/>
        <p:txBody>
          <a:bodyPr/>
          <a:lstStyle/>
          <a:p>
            <a:pPr algn="just">
              <a:buFont typeface="Arial" panose="020B0604020202020204" pitchFamily="34" charset="0"/>
              <a:buChar char="•"/>
            </a:pPr>
            <a:r>
              <a:rPr lang="en-US" b="0" i="0" dirty="0">
                <a:solidFill>
                  <a:srgbClr val="4A4A4A"/>
                </a:solidFill>
                <a:effectLst/>
                <a:latin typeface="Open Sans" panose="020B0606030504020204" pitchFamily="34" charset="0"/>
              </a:rPr>
              <a:t>If the number of features is much larger than the number of samples, avoid over-fitting in choosing kernel functions and regularization term is crucial.</a:t>
            </a:r>
          </a:p>
          <a:p>
            <a:pPr algn="l">
              <a:buFont typeface="Arial" panose="020B0604020202020204" pitchFamily="34" charset="0"/>
              <a:buChar char="•"/>
            </a:pPr>
            <a:r>
              <a:rPr lang="en-US" b="0" i="0" dirty="0">
                <a:solidFill>
                  <a:srgbClr val="4A4A4A"/>
                </a:solidFill>
                <a:effectLst/>
                <a:latin typeface="Open Sans" panose="020B0606030504020204" pitchFamily="34" charset="0"/>
              </a:rPr>
              <a:t>SVMs do not directly provide probability estimates, these are calculated using five-fold cross-validation.</a:t>
            </a:r>
          </a:p>
          <a:p>
            <a:endParaRPr lang="en-CA" dirty="0"/>
          </a:p>
        </p:txBody>
      </p:sp>
    </p:spTree>
    <p:extLst>
      <p:ext uri="{BB962C8B-B14F-4D97-AF65-F5344CB8AC3E}">
        <p14:creationId xmlns:p14="http://schemas.microsoft.com/office/powerpoint/2010/main" val="62324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FF58-C7CD-4D74-87E0-D03598114D26}"/>
              </a:ext>
            </a:extLst>
          </p:cNvPr>
          <p:cNvSpPr>
            <a:spLocks noGrp="1"/>
          </p:cNvSpPr>
          <p:nvPr>
            <p:ph type="title"/>
          </p:nvPr>
        </p:nvSpPr>
        <p:spPr/>
        <p:txBody>
          <a:bodyPr/>
          <a:lstStyle/>
          <a:p>
            <a:r>
              <a:rPr lang="en-CA" dirty="0"/>
              <a:t>MUST READ</a:t>
            </a:r>
          </a:p>
        </p:txBody>
      </p:sp>
      <p:sp>
        <p:nvSpPr>
          <p:cNvPr id="3" name="Content Placeholder 2">
            <a:extLst>
              <a:ext uri="{FF2B5EF4-FFF2-40B4-BE49-F238E27FC236}">
                <a16:creationId xmlns:a16="http://schemas.microsoft.com/office/drawing/2014/main" id="{9A6CFA8D-668C-4C59-A3CB-785B8757DCFB}"/>
              </a:ext>
            </a:extLst>
          </p:cNvPr>
          <p:cNvSpPr>
            <a:spLocks noGrp="1"/>
          </p:cNvSpPr>
          <p:nvPr>
            <p:ph idx="1"/>
          </p:nvPr>
        </p:nvSpPr>
        <p:spPr/>
        <p:txBody>
          <a:bodyPr/>
          <a:lstStyle/>
          <a:p>
            <a:r>
              <a:rPr lang="en-CA" dirty="0">
                <a:highlight>
                  <a:srgbClr val="FFFF00"/>
                </a:highlight>
                <a:hlinkClick r:id="rId2"/>
              </a:rPr>
              <a:t>https://towardsdatascience.com/svm-and-kernel-svm-fed02bef1200#tuning</a:t>
            </a:r>
            <a:endParaRPr lang="en-CA" dirty="0">
              <a:highlight>
                <a:srgbClr val="FFFF00"/>
              </a:highlight>
            </a:endParaRPr>
          </a:p>
          <a:p>
            <a:r>
              <a:rPr lang="en-CA" dirty="0">
                <a:hlinkClick r:id="rId3"/>
              </a:rPr>
              <a:t>https://towardsdatascience.com/the-kernel-trick-c98cdbcaeb3f</a:t>
            </a:r>
            <a:endParaRPr lang="en-CA" dirty="0"/>
          </a:p>
          <a:p>
            <a:endParaRPr lang="en-CA" dirty="0"/>
          </a:p>
          <a:p>
            <a:endParaRPr lang="en-CA" dirty="0"/>
          </a:p>
          <a:p>
            <a:r>
              <a:rPr lang="en-CA" dirty="0"/>
              <a:t>Must do</a:t>
            </a:r>
            <a:r>
              <a:rPr lang="en-CA" dirty="0">
                <a:sym typeface="Wingdings" panose="05000000000000000000" pitchFamily="2" charset="2"/>
              </a:rPr>
              <a:t> </a:t>
            </a:r>
            <a:r>
              <a:rPr lang="en-CA" dirty="0" err="1">
                <a:sym typeface="Wingdings" panose="05000000000000000000" pitchFamily="2" charset="2"/>
              </a:rPr>
              <a:t>GridSearch</a:t>
            </a:r>
            <a:r>
              <a:rPr lang="en-CA" dirty="0">
                <a:sym typeface="Wingdings" panose="05000000000000000000" pitchFamily="2" charset="2"/>
              </a:rPr>
              <a:t> in Notebook uploaded in Brightspace.</a:t>
            </a:r>
            <a:endParaRPr lang="en-CA" dirty="0"/>
          </a:p>
        </p:txBody>
      </p:sp>
    </p:spTree>
    <p:extLst>
      <p:ext uri="{BB962C8B-B14F-4D97-AF65-F5344CB8AC3E}">
        <p14:creationId xmlns:p14="http://schemas.microsoft.com/office/powerpoint/2010/main" val="78048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00BF-7A0C-46A3-9B52-A45D63BC752D}"/>
              </a:ext>
            </a:extLst>
          </p:cNvPr>
          <p:cNvSpPr>
            <a:spLocks noGrp="1"/>
          </p:cNvSpPr>
          <p:nvPr>
            <p:ph type="title"/>
          </p:nvPr>
        </p:nvSpPr>
        <p:spPr/>
        <p:txBody>
          <a:bodyPr/>
          <a:lstStyle/>
          <a:p>
            <a:r>
              <a:rPr lang="en-CA" dirty="0"/>
              <a:t>Reading</a:t>
            </a:r>
          </a:p>
        </p:txBody>
      </p:sp>
      <p:sp>
        <p:nvSpPr>
          <p:cNvPr id="3" name="Content Placeholder 2">
            <a:extLst>
              <a:ext uri="{FF2B5EF4-FFF2-40B4-BE49-F238E27FC236}">
                <a16:creationId xmlns:a16="http://schemas.microsoft.com/office/drawing/2014/main" id="{D9156732-E476-4D9F-8EE0-3EF1F6E9784D}"/>
              </a:ext>
            </a:extLst>
          </p:cNvPr>
          <p:cNvSpPr>
            <a:spLocks noGrp="1"/>
          </p:cNvSpPr>
          <p:nvPr>
            <p:ph idx="1"/>
          </p:nvPr>
        </p:nvSpPr>
        <p:spPr/>
        <p:txBody>
          <a:bodyPr>
            <a:normAutofit fontScale="92500"/>
          </a:bodyPr>
          <a:lstStyle/>
          <a:p>
            <a:r>
              <a:rPr lang="en-CA" dirty="0">
                <a:hlinkClick r:id="rId2"/>
              </a:rPr>
              <a:t>https://www.javatpoint.com/machine-learning-support-vector-machine-algorithm</a:t>
            </a:r>
          </a:p>
          <a:p>
            <a:r>
              <a:rPr lang="en-CA" dirty="0">
                <a:hlinkClick r:id="rId2"/>
              </a:rPr>
              <a:t>https://www.geeksforgeeks.org/introduction-to-support-vector-machines-svm/</a:t>
            </a:r>
          </a:p>
          <a:p>
            <a:r>
              <a:rPr lang="en-CA" dirty="0">
                <a:hlinkClick r:id="rId2"/>
              </a:rPr>
              <a:t>https://www.tutorialspoint.com/machine_learning_with_python/machine_learning_with_python_classification_algorithms_support_vector_machine.htm</a:t>
            </a:r>
            <a:endParaRPr lang="en-CA" dirty="0"/>
          </a:p>
          <a:p>
            <a:r>
              <a:rPr lang="en-CA" dirty="0">
                <a:hlinkClick r:id="rId3"/>
              </a:rPr>
              <a:t>https://scikit-learn.org/stable/modules/svm.html</a:t>
            </a:r>
            <a:endParaRPr lang="en-CA" dirty="0"/>
          </a:p>
          <a:p>
            <a:r>
              <a:rPr lang="en-CA" dirty="0">
                <a:hlinkClick r:id="rId4"/>
              </a:rPr>
              <a:t>https://www.datacamp.com/community/tutorials/svm-classification-scikit-learn-python</a:t>
            </a:r>
            <a:endParaRPr lang="en-CA" dirty="0"/>
          </a:p>
          <a:p>
            <a:r>
              <a:rPr lang="en-CA" dirty="0"/>
              <a:t>https://www.freecodecamp.org/news/svm-machine-learning-tutorial-what-is-the-support-vector-machine-algorithm-explained-with-code-examples/</a:t>
            </a:r>
          </a:p>
        </p:txBody>
      </p:sp>
    </p:spTree>
    <p:extLst>
      <p:ext uri="{BB962C8B-B14F-4D97-AF65-F5344CB8AC3E}">
        <p14:creationId xmlns:p14="http://schemas.microsoft.com/office/powerpoint/2010/main" val="1509349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2CD18-8E39-4D92-BAB0-67F465D67C24}"/>
              </a:ext>
            </a:extLst>
          </p:cNvPr>
          <p:cNvSpPr>
            <a:spLocks noGrp="1"/>
          </p:cNvSpPr>
          <p:nvPr>
            <p:ph type="title"/>
          </p:nvPr>
        </p:nvSpPr>
        <p:spPr/>
        <p:txBody>
          <a:bodyPr/>
          <a:lstStyle/>
          <a:p>
            <a:r>
              <a:rPr lang="en-US" b="0" i="0" dirty="0">
                <a:solidFill>
                  <a:schemeClr val="accent1">
                    <a:lumMod val="50000"/>
                  </a:schemeClr>
                </a:solidFill>
                <a:effectLst/>
                <a:latin typeface="urw-din"/>
              </a:rPr>
              <a:t>Support Vector Machine(SVM)</a:t>
            </a:r>
            <a:endParaRPr lang="en-CA" dirty="0">
              <a:solidFill>
                <a:schemeClr val="accent1">
                  <a:lumMod val="50000"/>
                </a:schemeClr>
              </a:solidFill>
            </a:endParaRPr>
          </a:p>
        </p:txBody>
      </p:sp>
      <p:sp>
        <p:nvSpPr>
          <p:cNvPr id="3" name="Content Placeholder 2">
            <a:extLst>
              <a:ext uri="{FF2B5EF4-FFF2-40B4-BE49-F238E27FC236}">
                <a16:creationId xmlns:a16="http://schemas.microsoft.com/office/drawing/2014/main" id="{2CDCAC63-583B-4772-B22C-AF3D4EA909E1}"/>
              </a:ext>
            </a:extLst>
          </p:cNvPr>
          <p:cNvSpPr>
            <a:spLocks noGrp="1"/>
          </p:cNvSpPr>
          <p:nvPr>
            <p:ph idx="1"/>
          </p:nvPr>
        </p:nvSpPr>
        <p:spPr/>
        <p:txBody>
          <a:bodyPr>
            <a:normAutofit lnSpcReduction="10000"/>
          </a:bodyPr>
          <a:lstStyle/>
          <a:p>
            <a:pPr algn="just"/>
            <a:r>
              <a:rPr lang="en-US" b="0" i="0" dirty="0">
                <a:solidFill>
                  <a:srgbClr val="273239"/>
                </a:solidFill>
                <a:effectLst/>
                <a:latin typeface="urw-din"/>
              </a:rPr>
              <a:t>Support Vector Machine(SVM) is a supervised machine learning algorithm used for both </a:t>
            </a:r>
            <a:r>
              <a:rPr lang="en-US" b="1" i="0" dirty="0">
                <a:solidFill>
                  <a:srgbClr val="273239"/>
                </a:solidFill>
                <a:effectLst/>
                <a:latin typeface="urw-din"/>
              </a:rPr>
              <a:t>classification and regression. </a:t>
            </a:r>
          </a:p>
          <a:p>
            <a:pPr algn="just"/>
            <a:r>
              <a:rPr lang="en-US" b="0" i="0" dirty="0">
                <a:solidFill>
                  <a:srgbClr val="273239"/>
                </a:solidFill>
                <a:effectLst/>
                <a:latin typeface="urw-din"/>
              </a:rPr>
              <a:t> The objective of SVM algorithm is to find a hyperplane in an N-dimensional space that distinctly classifies the data points. </a:t>
            </a:r>
          </a:p>
          <a:p>
            <a:pPr algn="just"/>
            <a:r>
              <a:rPr lang="en-US" b="0" i="0" dirty="0">
                <a:solidFill>
                  <a:srgbClr val="273239"/>
                </a:solidFill>
                <a:effectLst/>
                <a:latin typeface="urw-din"/>
              </a:rPr>
              <a:t>The dimension of the hyperplane depends upon the number of features.</a:t>
            </a:r>
          </a:p>
          <a:p>
            <a:pPr algn="just"/>
            <a:r>
              <a:rPr lang="en-US" b="0" i="0" dirty="0">
                <a:solidFill>
                  <a:srgbClr val="273239"/>
                </a:solidFill>
                <a:effectLst/>
                <a:latin typeface="urw-din"/>
              </a:rPr>
              <a:t> If the number of input features is two, then the hyperplane is just a line. If the number of input features is three, then the hyperplane becomes a 2-D plane.</a:t>
            </a:r>
          </a:p>
          <a:p>
            <a:pPr algn="just"/>
            <a:r>
              <a:rPr lang="en-US" b="0" i="0" dirty="0">
                <a:solidFill>
                  <a:srgbClr val="273239"/>
                </a:solidFill>
                <a:effectLst/>
                <a:latin typeface="urw-din"/>
              </a:rPr>
              <a:t> It becomes difficult to imagine when the number of features exceeds three. </a:t>
            </a:r>
            <a:endParaRPr lang="en-CA" dirty="0"/>
          </a:p>
        </p:txBody>
      </p:sp>
    </p:spTree>
    <p:extLst>
      <p:ext uri="{BB962C8B-B14F-4D97-AF65-F5344CB8AC3E}">
        <p14:creationId xmlns:p14="http://schemas.microsoft.com/office/powerpoint/2010/main" val="224488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D1D00-524C-4AE4-BC50-44F7BE1C03BD}"/>
              </a:ext>
            </a:extLst>
          </p:cNvPr>
          <p:cNvSpPr>
            <a:spLocks noGrp="1"/>
          </p:cNvSpPr>
          <p:nvPr>
            <p:ph type="title"/>
          </p:nvPr>
        </p:nvSpPr>
        <p:spPr/>
        <p:txBody>
          <a:bodyPr/>
          <a:lstStyle/>
          <a:p>
            <a:r>
              <a:rPr lang="en-CA" b="1" dirty="0">
                <a:solidFill>
                  <a:schemeClr val="accent2">
                    <a:lumMod val="75000"/>
                  </a:schemeClr>
                </a:solidFill>
              </a:rPr>
              <a:t>SVM</a:t>
            </a:r>
          </a:p>
        </p:txBody>
      </p:sp>
      <p:sp>
        <p:nvSpPr>
          <p:cNvPr id="3" name="Content Placeholder 2">
            <a:extLst>
              <a:ext uri="{FF2B5EF4-FFF2-40B4-BE49-F238E27FC236}">
                <a16:creationId xmlns:a16="http://schemas.microsoft.com/office/drawing/2014/main" id="{C42923DA-EC4E-411C-8153-57466F7591C4}"/>
              </a:ext>
            </a:extLst>
          </p:cNvPr>
          <p:cNvSpPr>
            <a:spLocks noGrp="1"/>
          </p:cNvSpPr>
          <p:nvPr>
            <p:ph idx="1"/>
          </p:nvPr>
        </p:nvSpPr>
        <p:spPr/>
        <p:txBody>
          <a:bodyPr/>
          <a:lstStyle/>
          <a:p>
            <a:r>
              <a:rPr lang="en-US" b="0" i="0" dirty="0">
                <a:solidFill>
                  <a:srgbClr val="273239"/>
                </a:solidFill>
                <a:effectLst/>
                <a:latin typeface="urw-din"/>
              </a:rPr>
              <a:t>In SVM, we plot each data item in the dataset in an N-dimensional space, where N is the number of features/attributes in the data.</a:t>
            </a:r>
          </a:p>
          <a:p>
            <a:r>
              <a:rPr lang="en-US" b="0" i="0" dirty="0">
                <a:solidFill>
                  <a:srgbClr val="273239"/>
                </a:solidFill>
                <a:effectLst/>
                <a:latin typeface="urw-din"/>
              </a:rPr>
              <a:t> Next, find the optimal hyperplane to separate the data. By default, SVM can only perform binary classification (i.e., choose between two classes). </a:t>
            </a:r>
          </a:p>
          <a:p>
            <a:r>
              <a:rPr lang="en-US" b="0" i="0" dirty="0">
                <a:solidFill>
                  <a:srgbClr val="273239"/>
                </a:solidFill>
                <a:effectLst/>
                <a:latin typeface="urw-din"/>
              </a:rPr>
              <a:t>However, there are various techniques to use for multi-class problems.</a:t>
            </a:r>
          </a:p>
          <a:p>
            <a:pPr marL="0" indent="0">
              <a:buNone/>
            </a:pPr>
            <a:r>
              <a:rPr lang="en-US" dirty="0">
                <a:solidFill>
                  <a:srgbClr val="273239"/>
                </a:solidFill>
                <a:latin typeface="urw-din"/>
              </a:rPr>
              <a:t>   </a:t>
            </a:r>
            <a:endParaRPr lang="en-CA" dirty="0"/>
          </a:p>
        </p:txBody>
      </p:sp>
    </p:spTree>
    <p:extLst>
      <p:ext uri="{BB962C8B-B14F-4D97-AF65-F5344CB8AC3E}">
        <p14:creationId xmlns:p14="http://schemas.microsoft.com/office/powerpoint/2010/main" val="1701019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46C6C-63B4-4964-BDC0-AC326750E02E}"/>
              </a:ext>
            </a:extLst>
          </p:cNvPr>
          <p:cNvSpPr>
            <a:spLocks noGrp="1"/>
          </p:cNvSpPr>
          <p:nvPr>
            <p:ph type="title"/>
          </p:nvPr>
        </p:nvSpPr>
        <p:spPr/>
        <p:txBody>
          <a:bodyPr/>
          <a:lstStyle/>
          <a:p>
            <a:r>
              <a:rPr lang="en-CA" dirty="0">
                <a:solidFill>
                  <a:schemeClr val="accent6">
                    <a:lumMod val="75000"/>
                  </a:schemeClr>
                </a:solidFill>
              </a:rPr>
              <a:t>Example</a:t>
            </a:r>
          </a:p>
        </p:txBody>
      </p:sp>
      <p:sp>
        <p:nvSpPr>
          <p:cNvPr id="3" name="Content Placeholder 2">
            <a:extLst>
              <a:ext uri="{FF2B5EF4-FFF2-40B4-BE49-F238E27FC236}">
                <a16:creationId xmlns:a16="http://schemas.microsoft.com/office/drawing/2014/main" id="{A97FAFE8-4DE9-46DE-B2E1-50A84D2382E5}"/>
              </a:ext>
            </a:extLst>
          </p:cNvPr>
          <p:cNvSpPr>
            <a:spLocks noGrp="1"/>
          </p:cNvSpPr>
          <p:nvPr>
            <p:ph idx="1"/>
          </p:nvPr>
        </p:nvSpPr>
        <p:spPr/>
        <p:txBody>
          <a:bodyPr/>
          <a:lstStyle/>
          <a:p>
            <a:r>
              <a:rPr lang="en-US" b="0" i="0" dirty="0">
                <a:solidFill>
                  <a:srgbClr val="273239"/>
                </a:solidFill>
                <a:effectLst/>
                <a:latin typeface="urw-din"/>
              </a:rPr>
              <a:t>Let’s consider two independent variables x1, x2 and one dependent variable which is either a blue circle or a red circle.</a:t>
            </a:r>
          </a:p>
          <a:p>
            <a:r>
              <a:rPr lang="en-US" b="0" i="0" dirty="0">
                <a:solidFill>
                  <a:srgbClr val="273239"/>
                </a:solidFill>
                <a:effectLst/>
                <a:latin typeface="urw-din"/>
              </a:rPr>
              <a:t>So how do we choose the best line or</a:t>
            </a:r>
          </a:p>
          <a:p>
            <a:pPr marL="0" indent="0">
              <a:buNone/>
            </a:pPr>
            <a:r>
              <a:rPr lang="en-US" b="0" i="0" dirty="0">
                <a:solidFill>
                  <a:srgbClr val="273239"/>
                </a:solidFill>
                <a:effectLst/>
                <a:latin typeface="urw-din"/>
              </a:rPr>
              <a:t>    in general the best hyperplane that </a:t>
            </a:r>
          </a:p>
          <a:p>
            <a:pPr marL="0" indent="0">
              <a:buNone/>
            </a:pPr>
            <a:r>
              <a:rPr lang="en-US" dirty="0">
                <a:solidFill>
                  <a:srgbClr val="273239"/>
                </a:solidFill>
                <a:latin typeface="urw-din"/>
              </a:rPr>
              <a:t>    </a:t>
            </a:r>
            <a:r>
              <a:rPr lang="en-US" b="0" i="0" dirty="0">
                <a:solidFill>
                  <a:srgbClr val="273239"/>
                </a:solidFill>
                <a:effectLst/>
                <a:latin typeface="urw-din"/>
              </a:rPr>
              <a:t>segregates our data points.</a:t>
            </a:r>
            <a:endParaRPr lang="en-CA" dirty="0"/>
          </a:p>
        </p:txBody>
      </p:sp>
      <p:pic>
        <p:nvPicPr>
          <p:cNvPr id="1028" name="Picture 4">
            <a:extLst>
              <a:ext uri="{FF2B5EF4-FFF2-40B4-BE49-F238E27FC236}">
                <a16:creationId xmlns:a16="http://schemas.microsoft.com/office/drawing/2014/main" id="{0FFE346E-3A8D-41FB-B551-C1B477BE5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0113" y="3263754"/>
            <a:ext cx="3476625" cy="3105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B5B324-1F05-45DA-B762-E5DB54E4CAE6}"/>
              </a:ext>
            </a:extLst>
          </p:cNvPr>
          <p:cNvSpPr txBox="1"/>
          <p:nvPr/>
        </p:nvSpPr>
        <p:spPr>
          <a:xfrm>
            <a:off x="7078825" y="6269910"/>
            <a:ext cx="6096000" cy="369332"/>
          </a:xfrm>
          <a:prstGeom prst="rect">
            <a:avLst/>
          </a:prstGeom>
          <a:noFill/>
        </p:spPr>
        <p:txBody>
          <a:bodyPr wrap="square">
            <a:spAutoFit/>
          </a:bodyPr>
          <a:lstStyle/>
          <a:p>
            <a:r>
              <a:rPr lang="en-CA" b="0" i="1" dirty="0">
                <a:solidFill>
                  <a:srgbClr val="273239"/>
                </a:solidFill>
                <a:effectLst/>
                <a:latin typeface="urw-din"/>
              </a:rPr>
              <a:t>Linearly Separable Data points  </a:t>
            </a:r>
            <a:endParaRPr lang="en-CA" dirty="0"/>
          </a:p>
        </p:txBody>
      </p:sp>
    </p:spTree>
    <p:extLst>
      <p:ext uri="{BB962C8B-B14F-4D97-AF65-F5344CB8AC3E}">
        <p14:creationId xmlns:p14="http://schemas.microsoft.com/office/powerpoint/2010/main" val="1964689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A89A1-C26D-48AF-9D9D-31F134E20340}"/>
              </a:ext>
            </a:extLst>
          </p:cNvPr>
          <p:cNvSpPr>
            <a:spLocks noGrp="1"/>
          </p:cNvSpPr>
          <p:nvPr>
            <p:ph type="title"/>
          </p:nvPr>
        </p:nvSpPr>
        <p:spPr/>
        <p:txBody>
          <a:bodyPr/>
          <a:lstStyle/>
          <a:p>
            <a:r>
              <a:rPr lang="en-CA" b="1" i="0" dirty="0">
                <a:solidFill>
                  <a:srgbClr val="273239"/>
                </a:solidFill>
                <a:effectLst/>
                <a:latin typeface="urw-din"/>
              </a:rPr>
              <a:t>Selecting the best hyper-plane:</a:t>
            </a:r>
            <a:endParaRPr lang="en-CA" dirty="0"/>
          </a:p>
        </p:txBody>
      </p:sp>
      <p:sp>
        <p:nvSpPr>
          <p:cNvPr id="3" name="Content Placeholder 2">
            <a:extLst>
              <a:ext uri="{FF2B5EF4-FFF2-40B4-BE49-F238E27FC236}">
                <a16:creationId xmlns:a16="http://schemas.microsoft.com/office/drawing/2014/main" id="{45802C42-FB89-496C-B9F7-9B4EFEF14097}"/>
              </a:ext>
            </a:extLst>
          </p:cNvPr>
          <p:cNvSpPr>
            <a:spLocks noGrp="1"/>
          </p:cNvSpPr>
          <p:nvPr>
            <p:ph idx="1"/>
          </p:nvPr>
        </p:nvSpPr>
        <p:spPr/>
        <p:txBody>
          <a:bodyPr/>
          <a:lstStyle/>
          <a:p>
            <a:pPr algn="l" fontAlgn="base"/>
            <a:r>
              <a:rPr lang="en-US" b="0" i="0" dirty="0">
                <a:solidFill>
                  <a:srgbClr val="273239"/>
                </a:solidFill>
                <a:effectLst/>
                <a:latin typeface="urw-din"/>
              </a:rPr>
              <a:t>One reasonable choice as the best hyperplane is the one that represents the largest separation or margin between the two classes. </a:t>
            </a:r>
          </a:p>
          <a:p>
            <a:pPr algn="l" fontAlgn="base"/>
            <a:endParaRPr lang="en-US" b="0" i="0" dirty="0">
              <a:solidFill>
                <a:srgbClr val="273239"/>
              </a:solidFill>
              <a:effectLst/>
              <a:latin typeface="urw-din"/>
            </a:endParaRPr>
          </a:p>
          <a:p>
            <a:pPr marL="0" indent="0">
              <a:buNone/>
            </a:pPr>
            <a:br>
              <a:rPr lang="en-US" dirty="0"/>
            </a:br>
            <a:endParaRPr lang="en-CA" dirty="0"/>
          </a:p>
        </p:txBody>
      </p:sp>
      <p:pic>
        <p:nvPicPr>
          <p:cNvPr id="2050" name="Picture 2" descr="Lightbox">
            <a:extLst>
              <a:ext uri="{FF2B5EF4-FFF2-40B4-BE49-F238E27FC236}">
                <a16:creationId xmlns:a16="http://schemas.microsoft.com/office/drawing/2014/main" id="{34F362D5-AA3F-4455-A75B-7B638CDD1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2672" y="3252788"/>
            <a:ext cx="3838575" cy="30956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019431-E885-4F20-B32F-A5BBFD8D39DF}"/>
              </a:ext>
            </a:extLst>
          </p:cNvPr>
          <p:cNvSpPr txBox="1"/>
          <p:nvPr/>
        </p:nvSpPr>
        <p:spPr>
          <a:xfrm>
            <a:off x="827315" y="4484271"/>
            <a:ext cx="6096000" cy="1477328"/>
          </a:xfrm>
          <a:prstGeom prst="rect">
            <a:avLst/>
          </a:prstGeom>
          <a:solidFill>
            <a:schemeClr val="accent1">
              <a:lumMod val="20000"/>
              <a:lumOff val="80000"/>
            </a:schemeClr>
          </a:solidFill>
        </p:spPr>
        <p:txBody>
          <a:bodyPr wrap="square">
            <a:spAutoFit/>
          </a:bodyPr>
          <a:lstStyle/>
          <a:p>
            <a:pPr algn="just"/>
            <a:r>
              <a:rPr lang="en-US" dirty="0">
                <a:solidFill>
                  <a:srgbClr val="273239"/>
                </a:solidFill>
                <a:latin typeface="urw-din"/>
              </a:rPr>
              <a:t>W</a:t>
            </a:r>
            <a:r>
              <a:rPr lang="en-US" b="0" i="0" dirty="0">
                <a:solidFill>
                  <a:srgbClr val="273239"/>
                </a:solidFill>
                <a:effectLst/>
                <a:latin typeface="urw-din"/>
              </a:rPr>
              <a:t>e choose the hyperplane whose distance from it to the nearest data point on each side is maximized. </a:t>
            </a:r>
          </a:p>
          <a:p>
            <a:pPr algn="just"/>
            <a:r>
              <a:rPr lang="en-US" b="0" i="0" dirty="0">
                <a:solidFill>
                  <a:srgbClr val="273239"/>
                </a:solidFill>
                <a:effectLst/>
                <a:latin typeface="urw-din"/>
              </a:rPr>
              <a:t>If such a hyperplane exists it is known as the </a:t>
            </a:r>
            <a:r>
              <a:rPr lang="en-US" b="1" i="0" dirty="0">
                <a:solidFill>
                  <a:srgbClr val="273239"/>
                </a:solidFill>
                <a:effectLst/>
                <a:latin typeface="urw-din"/>
              </a:rPr>
              <a:t>maximum-margin </a:t>
            </a:r>
            <a:r>
              <a:rPr lang="en-US" b="0" i="0" dirty="0">
                <a:solidFill>
                  <a:srgbClr val="273239"/>
                </a:solidFill>
                <a:effectLst/>
                <a:latin typeface="urw-din"/>
              </a:rPr>
              <a:t>hyperplane/hard margin.</a:t>
            </a:r>
          </a:p>
          <a:p>
            <a:pPr algn="just"/>
            <a:r>
              <a:rPr lang="en-US" b="0" i="0" dirty="0">
                <a:solidFill>
                  <a:srgbClr val="273239"/>
                </a:solidFill>
                <a:effectLst/>
                <a:latin typeface="urw-din"/>
              </a:rPr>
              <a:t> So from the above figure, we choose L2.</a:t>
            </a:r>
            <a:endParaRPr lang="en-CA" dirty="0"/>
          </a:p>
        </p:txBody>
      </p:sp>
    </p:spTree>
    <p:extLst>
      <p:ext uri="{BB962C8B-B14F-4D97-AF65-F5344CB8AC3E}">
        <p14:creationId xmlns:p14="http://schemas.microsoft.com/office/powerpoint/2010/main" val="3229445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95F3-1437-4BC2-8EB3-C96680E07402}"/>
              </a:ext>
            </a:extLst>
          </p:cNvPr>
          <p:cNvSpPr>
            <a:spLocks noGrp="1"/>
          </p:cNvSpPr>
          <p:nvPr>
            <p:ph type="title"/>
          </p:nvPr>
        </p:nvSpPr>
        <p:spPr/>
        <p:txBody>
          <a:bodyPr/>
          <a:lstStyle/>
          <a:p>
            <a:r>
              <a:rPr lang="en-CA" dirty="0"/>
              <a:t>SVM Terminology</a:t>
            </a:r>
          </a:p>
        </p:txBody>
      </p:sp>
      <p:sp>
        <p:nvSpPr>
          <p:cNvPr id="4" name="Content Placeholder 3">
            <a:extLst>
              <a:ext uri="{FF2B5EF4-FFF2-40B4-BE49-F238E27FC236}">
                <a16:creationId xmlns:a16="http://schemas.microsoft.com/office/drawing/2014/main" id="{B46CDB16-242C-487D-9638-658222EBD7C4}"/>
              </a:ext>
            </a:extLst>
          </p:cNvPr>
          <p:cNvSpPr>
            <a:spLocks noGrp="1"/>
          </p:cNvSpPr>
          <p:nvPr>
            <p:ph idx="1"/>
          </p:nvPr>
        </p:nvSpPr>
        <p:spPr/>
        <p:txBody>
          <a:bodyPr/>
          <a:lstStyle/>
          <a:p>
            <a:endParaRPr lang="en-CA"/>
          </a:p>
        </p:txBody>
      </p:sp>
      <p:pic>
        <p:nvPicPr>
          <p:cNvPr id="7172" name="Picture 4" descr="The conundrum of &amp;#39;C&amp;#39;: SVM hyperparameters | by Prudhvi Kumar | The Startup  | Medium">
            <a:extLst>
              <a:ext uri="{FF2B5EF4-FFF2-40B4-BE49-F238E27FC236}">
                <a16:creationId xmlns:a16="http://schemas.microsoft.com/office/drawing/2014/main" id="{D6427E89-6CBA-441C-A2D8-5F3A507D4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9350" y="2698677"/>
            <a:ext cx="470535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851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F363-7AF6-4AB3-86D2-B41CEA250B55}"/>
              </a:ext>
            </a:extLst>
          </p:cNvPr>
          <p:cNvSpPr>
            <a:spLocks noGrp="1"/>
          </p:cNvSpPr>
          <p:nvPr>
            <p:ph type="title"/>
          </p:nvPr>
        </p:nvSpPr>
        <p:spPr/>
        <p:txBody>
          <a:bodyPr/>
          <a:lstStyle/>
          <a:p>
            <a:r>
              <a:rPr lang="en-CA" dirty="0"/>
              <a:t>Explanation</a:t>
            </a:r>
          </a:p>
        </p:txBody>
      </p:sp>
      <p:sp>
        <p:nvSpPr>
          <p:cNvPr id="3" name="Content Placeholder 2">
            <a:extLst>
              <a:ext uri="{FF2B5EF4-FFF2-40B4-BE49-F238E27FC236}">
                <a16:creationId xmlns:a16="http://schemas.microsoft.com/office/drawing/2014/main" id="{C83652D6-BB00-4EB0-8579-EBB8A10F9C99}"/>
              </a:ext>
            </a:extLst>
          </p:cNvPr>
          <p:cNvSpPr>
            <a:spLocks noGrp="1"/>
          </p:cNvSpPr>
          <p:nvPr>
            <p:ph idx="1"/>
          </p:nvPr>
        </p:nvSpPr>
        <p:spPr/>
        <p:txBody>
          <a:bodyPr>
            <a:normAutofit/>
          </a:bodyPr>
          <a:lstStyle/>
          <a:p>
            <a:pPr algn="just"/>
            <a:r>
              <a:rPr lang="en-US" b="0" i="0" dirty="0">
                <a:solidFill>
                  <a:srgbClr val="333333"/>
                </a:solidFill>
                <a:effectLst/>
                <a:latin typeface="inter-regular"/>
              </a:rPr>
              <a:t>The goal of the SVM algorithm is to create the best line or decision boundary that can segregate n-dimensional space into classes so that we can easily put the new data point in the correct category in the future. This best decision boundary is called a </a:t>
            </a:r>
            <a:r>
              <a:rPr lang="en-US" b="1" i="0" dirty="0">
                <a:solidFill>
                  <a:srgbClr val="FF0000"/>
                </a:solidFill>
                <a:effectLst/>
                <a:latin typeface="inter-regular"/>
              </a:rPr>
              <a:t>hyperplane.</a:t>
            </a:r>
          </a:p>
          <a:p>
            <a:pPr algn="just"/>
            <a:r>
              <a:rPr lang="en-US" b="0" i="0" dirty="0">
                <a:solidFill>
                  <a:srgbClr val="333333"/>
                </a:solidFill>
                <a:effectLst/>
                <a:latin typeface="inter-regular"/>
              </a:rPr>
              <a:t>SVM chooses the extreme points/vectors that help in creating the hyperplane. </a:t>
            </a:r>
          </a:p>
          <a:p>
            <a:pPr algn="just"/>
            <a:r>
              <a:rPr lang="en-US" b="0" i="0" dirty="0">
                <a:solidFill>
                  <a:srgbClr val="333333"/>
                </a:solidFill>
                <a:effectLst/>
                <a:latin typeface="inter-regular"/>
              </a:rPr>
              <a:t>These extreme cases are called as </a:t>
            </a:r>
            <a:r>
              <a:rPr lang="en-US" b="1" i="0" dirty="0">
                <a:solidFill>
                  <a:srgbClr val="FF0000"/>
                </a:solidFill>
                <a:effectLst/>
                <a:latin typeface="inter-regular"/>
              </a:rPr>
              <a:t>support vectors, </a:t>
            </a:r>
            <a:r>
              <a:rPr lang="en-US" b="0" i="0" dirty="0">
                <a:solidFill>
                  <a:srgbClr val="333333"/>
                </a:solidFill>
                <a:effectLst/>
                <a:latin typeface="inter-regular"/>
              </a:rPr>
              <a:t>and hence algorithm is termed as Support Vector Machine. </a:t>
            </a:r>
          </a:p>
          <a:p>
            <a:endParaRPr lang="en-CA" dirty="0"/>
          </a:p>
        </p:txBody>
      </p:sp>
    </p:spTree>
    <p:extLst>
      <p:ext uri="{BB962C8B-B14F-4D97-AF65-F5344CB8AC3E}">
        <p14:creationId xmlns:p14="http://schemas.microsoft.com/office/powerpoint/2010/main" val="2091603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FA555-1970-43D3-8704-42601C5F99C1}"/>
              </a:ext>
            </a:extLst>
          </p:cNvPr>
          <p:cNvSpPr>
            <a:spLocks noGrp="1"/>
          </p:cNvSpPr>
          <p:nvPr>
            <p:ph type="title"/>
          </p:nvPr>
        </p:nvSpPr>
        <p:spPr/>
        <p:txBody>
          <a:bodyPr/>
          <a:lstStyle/>
          <a:p>
            <a:r>
              <a:rPr lang="en-CA" b="1" dirty="0">
                <a:solidFill>
                  <a:schemeClr val="accent6">
                    <a:lumMod val="75000"/>
                  </a:schemeClr>
                </a:solidFill>
              </a:rPr>
              <a:t>Types of problems</a:t>
            </a:r>
          </a:p>
        </p:txBody>
      </p:sp>
      <p:sp>
        <p:nvSpPr>
          <p:cNvPr id="3" name="Content Placeholder 2">
            <a:extLst>
              <a:ext uri="{FF2B5EF4-FFF2-40B4-BE49-F238E27FC236}">
                <a16:creationId xmlns:a16="http://schemas.microsoft.com/office/drawing/2014/main" id="{EB2E0E12-5616-4871-A340-E42660677DED}"/>
              </a:ext>
            </a:extLst>
          </p:cNvPr>
          <p:cNvSpPr>
            <a:spLocks noGrp="1"/>
          </p:cNvSpPr>
          <p:nvPr>
            <p:ph idx="1"/>
          </p:nvPr>
        </p:nvSpPr>
        <p:spPr/>
        <p:txBody>
          <a:bodyPr/>
          <a:lstStyle/>
          <a:p>
            <a:r>
              <a:rPr lang="en-US" b="0" i="0" dirty="0">
                <a:solidFill>
                  <a:srgbClr val="273239"/>
                </a:solidFill>
                <a:effectLst/>
                <a:latin typeface="urw-din"/>
              </a:rPr>
              <a:t>SVM works very well without any modifications for linearly separable data.</a:t>
            </a:r>
          </a:p>
          <a:p>
            <a:r>
              <a:rPr lang="en-US" b="0" i="0" dirty="0">
                <a:solidFill>
                  <a:srgbClr val="273239"/>
                </a:solidFill>
                <a:effectLst/>
                <a:latin typeface="urw-din"/>
              </a:rPr>
              <a:t> </a:t>
            </a:r>
            <a:r>
              <a:rPr lang="en-US" b="1" i="0" dirty="0">
                <a:solidFill>
                  <a:srgbClr val="273239"/>
                </a:solidFill>
                <a:effectLst/>
                <a:latin typeface="urw-din"/>
              </a:rPr>
              <a:t>Linearly Separable Data </a:t>
            </a:r>
            <a:r>
              <a:rPr lang="en-US" b="0" i="0" dirty="0">
                <a:solidFill>
                  <a:srgbClr val="273239"/>
                </a:solidFill>
                <a:effectLst/>
                <a:latin typeface="urw-din"/>
              </a:rPr>
              <a:t>is any data that can be plotted in a graph and can be separated into classes using a straight line.</a:t>
            </a:r>
            <a:endParaRPr lang="en-CA" dirty="0"/>
          </a:p>
        </p:txBody>
      </p:sp>
      <p:pic>
        <p:nvPicPr>
          <p:cNvPr id="4098" name="Picture 2">
            <a:extLst>
              <a:ext uri="{FF2B5EF4-FFF2-40B4-BE49-F238E27FC236}">
                <a16:creationId xmlns:a16="http://schemas.microsoft.com/office/drawing/2014/main" id="{C03A284F-0502-4E31-B5C5-B22946602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798" y="4136923"/>
            <a:ext cx="4762501" cy="19478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1512B0-CD5E-46E2-AC27-02DFC72D0403}"/>
              </a:ext>
            </a:extLst>
          </p:cNvPr>
          <p:cNvSpPr txBox="1"/>
          <p:nvPr/>
        </p:nvSpPr>
        <p:spPr>
          <a:xfrm>
            <a:off x="3416557" y="6172200"/>
            <a:ext cx="6096000" cy="369332"/>
          </a:xfrm>
          <a:prstGeom prst="rect">
            <a:avLst/>
          </a:prstGeom>
          <a:noFill/>
        </p:spPr>
        <p:txBody>
          <a:bodyPr wrap="square">
            <a:spAutoFit/>
          </a:bodyPr>
          <a:lstStyle/>
          <a:p>
            <a:r>
              <a:rPr lang="en-US" b="0" i="1" dirty="0">
                <a:solidFill>
                  <a:srgbClr val="273239"/>
                </a:solidFill>
                <a:effectLst/>
                <a:latin typeface="urw-din"/>
              </a:rPr>
              <a:t>A: Linearly Separable Data B: Non-Linearly Separable Data</a:t>
            </a:r>
            <a:endParaRPr lang="en-CA" dirty="0"/>
          </a:p>
        </p:txBody>
      </p:sp>
    </p:spTree>
    <p:extLst>
      <p:ext uri="{BB962C8B-B14F-4D97-AF65-F5344CB8AC3E}">
        <p14:creationId xmlns:p14="http://schemas.microsoft.com/office/powerpoint/2010/main" val="1900948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0F0A6-E648-49A4-A785-54526C4C0DEC}"/>
              </a:ext>
            </a:extLst>
          </p:cNvPr>
          <p:cNvSpPr>
            <a:spLocks noGrp="1"/>
          </p:cNvSpPr>
          <p:nvPr>
            <p:ph type="title"/>
          </p:nvPr>
        </p:nvSpPr>
        <p:spPr/>
        <p:txBody>
          <a:bodyPr/>
          <a:lstStyle/>
          <a:p>
            <a:r>
              <a:rPr lang="en-US" b="1" i="0" dirty="0">
                <a:solidFill>
                  <a:srgbClr val="273239"/>
                </a:solidFill>
                <a:effectLst/>
                <a:latin typeface="urw-din"/>
              </a:rPr>
              <a:t>SVM for complex (Non-Linearly Separable)</a:t>
            </a:r>
            <a:endParaRPr lang="en-CA" dirty="0"/>
          </a:p>
        </p:txBody>
      </p:sp>
      <p:sp>
        <p:nvSpPr>
          <p:cNvPr id="3" name="Content Placeholder 2">
            <a:extLst>
              <a:ext uri="{FF2B5EF4-FFF2-40B4-BE49-F238E27FC236}">
                <a16:creationId xmlns:a16="http://schemas.microsoft.com/office/drawing/2014/main" id="{AD711D75-447E-4FCE-8AEB-6C7C4DCF03FE}"/>
              </a:ext>
            </a:extLst>
          </p:cNvPr>
          <p:cNvSpPr>
            <a:spLocks noGrp="1"/>
          </p:cNvSpPr>
          <p:nvPr>
            <p:ph idx="1"/>
          </p:nvPr>
        </p:nvSpPr>
        <p:spPr/>
        <p:txBody>
          <a:bodyPr/>
          <a:lstStyle/>
          <a:p>
            <a:pPr algn="just"/>
            <a:r>
              <a:rPr lang="en-US" b="0" i="0" dirty="0">
                <a:solidFill>
                  <a:srgbClr val="273239"/>
                </a:solidFill>
                <a:effectLst/>
                <a:latin typeface="urw-din"/>
              </a:rPr>
              <a:t>We use </a:t>
            </a:r>
            <a:r>
              <a:rPr lang="en-US" b="1" i="0" dirty="0">
                <a:solidFill>
                  <a:srgbClr val="273239"/>
                </a:solidFill>
                <a:effectLst/>
                <a:latin typeface="urw-din"/>
              </a:rPr>
              <a:t>Kernelized SVM</a:t>
            </a:r>
            <a:r>
              <a:rPr lang="en-US" b="0" i="0" dirty="0">
                <a:solidFill>
                  <a:srgbClr val="273239"/>
                </a:solidFill>
                <a:effectLst/>
                <a:latin typeface="urw-din"/>
              </a:rPr>
              <a:t> for </a:t>
            </a:r>
            <a:r>
              <a:rPr lang="en-US" b="1" i="0" dirty="0">
                <a:solidFill>
                  <a:schemeClr val="accent6">
                    <a:lumMod val="75000"/>
                  </a:schemeClr>
                </a:solidFill>
                <a:effectLst/>
                <a:latin typeface="urw-din"/>
              </a:rPr>
              <a:t>non-linearly separable data.</a:t>
            </a:r>
          </a:p>
          <a:p>
            <a:pPr algn="just"/>
            <a:r>
              <a:rPr lang="en-US" b="0" i="0" dirty="0">
                <a:solidFill>
                  <a:srgbClr val="273239"/>
                </a:solidFill>
                <a:effectLst/>
                <a:latin typeface="urw-din"/>
              </a:rPr>
              <a:t> Say, we have some non-linearly separable data in one dimension. </a:t>
            </a:r>
          </a:p>
          <a:p>
            <a:pPr algn="just"/>
            <a:r>
              <a:rPr lang="en-US" b="0" i="0" dirty="0">
                <a:solidFill>
                  <a:srgbClr val="273239"/>
                </a:solidFill>
                <a:effectLst/>
                <a:latin typeface="urw-din"/>
              </a:rPr>
              <a:t>We can transform this data into two-dimensions and the data will become linearly separable in two dimensions. </a:t>
            </a:r>
          </a:p>
          <a:p>
            <a:pPr algn="just"/>
            <a:r>
              <a:rPr lang="en-US" b="0" i="0" dirty="0">
                <a:solidFill>
                  <a:srgbClr val="273239"/>
                </a:solidFill>
                <a:effectLst/>
                <a:latin typeface="urw-din"/>
              </a:rPr>
              <a:t>This is done by mapping each 1-D data point to a corresponding 2-D ordered pair.</a:t>
            </a:r>
            <a:endParaRPr lang="en-CA" dirty="0"/>
          </a:p>
        </p:txBody>
      </p:sp>
    </p:spTree>
    <p:extLst>
      <p:ext uri="{BB962C8B-B14F-4D97-AF65-F5344CB8AC3E}">
        <p14:creationId xmlns:p14="http://schemas.microsoft.com/office/powerpoint/2010/main" val="3260702180"/>
      </p:ext>
    </p:extLst>
  </p:cSld>
  <p:clrMapOvr>
    <a:masterClrMapping/>
  </p:clrMapOvr>
</p:sld>
</file>

<file path=ppt/theme/theme1.xml><?xml version="1.0" encoding="utf-8"?>
<a:theme xmlns:a="http://schemas.openxmlformats.org/drawingml/2006/main" name="ClassicFrameVTI">
  <a:themeElements>
    <a:clrScheme name="AnalogousFromRegularSeedLeftStep">
      <a:dk1>
        <a:srgbClr val="000000"/>
      </a:dk1>
      <a:lt1>
        <a:srgbClr val="FFFFFF"/>
      </a:lt1>
      <a:dk2>
        <a:srgbClr val="30241B"/>
      </a:dk2>
      <a:lt2>
        <a:srgbClr val="F3F0F2"/>
      </a:lt2>
      <a:accent1>
        <a:srgbClr val="20B577"/>
      </a:accent1>
      <a:accent2>
        <a:srgbClr val="14B92F"/>
      </a:accent2>
      <a:accent3>
        <a:srgbClr val="46B620"/>
      </a:accent3>
      <a:accent4>
        <a:srgbClr val="7BAF13"/>
      </a:accent4>
      <a:accent5>
        <a:srgbClr val="AEA21F"/>
      </a:accent5>
      <a:accent6>
        <a:srgbClr val="D57617"/>
      </a:accent6>
      <a:hlink>
        <a:srgbClr val="C04277"/>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otalTime>1372</TotalTime>
  <Words>1101</Words>
  <Application>Microsoft Office PowerPoint</Application>
  <PresentationFormat>Widescreen</PresentationFormat>
  <Paragraphs>71</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Gill Sans MT</vt:lpstr>
      <vt:lpstr>Goudy Old Style</vt:lpstr>
      <vt:lpstr>inter-regular</vt:lpstr>
      <vt:lpstr>Open Sans</vt:lpstr>
      <vt:lpstr>urw-din</vt:lpstr>
      <vt:lpstr>ClassicFrameVTI</vt:lpstr>
      <vt:lpstr>SUPPORT VECTOR MACHINE </vt:lpstr>
      <vt:lpstr>Support Vector Machine(SVM)</vt:lpstr>
      <vt:lpstr>SVM</vt:lpstr>
      <vt:lpstr>Example</vt:lpstr>
      <vt:lpstr>Selecting the best hyper-plane:</vt:lpstr>
      <vt:lpstr>SVM Terminology</vt:lpstr>
      <vt:lpstr>Explanation</vt:lpstr>
      <vt:lpstr>Types of problems</vt:lpstr>
      <vt:lpstr>SVM for complex (Non-Linearly Separable)</vt:lpstr>
      <vt:lpstr>Different examples </vt:lpstr>
      <vt:lpstr>PowerPoint Presentation</vt:lpstr>
      <vt:lpstr>PowerPoint Presentation</vt:lpstr>
      <vt:lpstr>PowerPoint Presentation</vt:lpstr>
      <vt:lpstr>Important Parameters in Kernelized SVC ( Support Vector Classifier)</vt:lpstr>
      <vt:lpstr>Advantages of SVM </vt:lpstr>
      <vt:lpstr>Disadvantages of SVM</vt:lpstr>
      <vt:lpstr>MUST READ</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SVM </dc:title>
  <dc:creator>. Sukhchandan</dc:creator>
  <cp:lastModifiedBy>. Sukhchandan</cp:lastModifiedBy>
  <cp:revision>30</cp:revision>
  <dcterms:created xsi:type="dcterms:W3CDTF">2021-10-01T22:26:39Z</dcterms:created>
  <dcterms:modified xsi:type="dcterms:W3CDTF">2021-10-08T13:23:10Z</dcterms:modified>
</cp:coreProperties>
</file>